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5" r:id="rId1"/>
  </p:sldMasterIdLst>
  <p:notesMasterIdLst>
    <p:notesMasterId r:id="rId27"/>
  </p:notesMasterIdLst>
  <p:sldIdLst>
    <p:sldId id="257" r:id="rId2"/>
    <p:sldId id="256" r:id="rId3"/>
    <p:sldId id="258" r:id="rId4"/>
    <p:sldId id="260" r:id="rId5"/>
    <p:sldId id="261" r:id="rId6"/>
    <p:sldId id="262" r:id="rId7"/>
    <p:sldId id="272" r:id="rId8"/>
    <p:sldId id="274" r:id="rId9"/>
    <p:sldId id="275" r:id="rId10"/>
    <p:sldId id="276" r:id="rId11"/>
    <p:sldId id="277" r:id="rId12"/>
    <p:sldId id="278" r:id="rId13"/>
    <p:sldId id="273" r:id="rId14"/>
    <p:sldId id="270" r:id="rId15"/>
    <p:sldId id="269" r:id="rId16"/>
    <p:sldId id="263" r:id="rId17"/>
    <p:sldId id="259" r:id="rId18"/>
    <p:sldId id="266" r:id="rId19"/>
    <p:sldId id="264" r:id="rId20"/>
    <p:sldId id="265" r:id="rId21"/>
    <p:sldId id="281" r:id="rId22"/>
    <p:sldId id="279" r:id="rId23"/>
    <p:sldId id="280" r:id="rId24"/>
    <p:sldId id="268" r:id="rId25"/>
    <p:sldId id="26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33" d="100"/>
          <a:sy n="133" d="100"/>
        </p:scale>
        <p:origin x="106"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F9C5C-832B-40D0-AC1B-9DCC43F1627B}"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D6A5D-38E8-4D1D-BA10-F26F34B5C770}" type="slidenum">
              <a:rPr lang="en-US" smtClean="0"/>
              <a:t>‹#›</a:t>
            </a:fld>
            <a:endParaRPr lang="en-US"/>
          </a:p>
        </p:txBody>
      </p:sp>
    </p:spTree>
    <p:extLst>
      <p:ext uri="{BB962C8B-B14F-4D97-AF65-F5344CB8AC3E}">
        <p14:creationId xmlns:p14="http://schemas.microsoft.com/office/powerpoint/2010/main" val="3818194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963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4" name="Shape 2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109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5" name="Shape 2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08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2" name="Shape 2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44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44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6" name="Shape 2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672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45164C01-FD09-4C35-8D06-BE6AD2E6ED2F}" type="datetimeFigureOut">
              <a:rPr lang="en-US" smtClean="0"/>
              <a:t>1/16/2018</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39D923F-8C76-48E5-9134-824A7DD6CD4E}"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6081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64C01-FD09-4C35-8D06-BE6AD2E6ED2F}"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9D923F-8C76-48E5-9134-824A7DD6CD4E}" type="slidenum">
              <a:rPr lang="en-US" smtClean="0"/>
              <a:t>‹#›</a:t>
            </a:fld>
            <a:endParaRPr lang="en-US"/>
          </a:p>
        </p:txBody>
      </p:sp>
    </p:spTree>
    <p:extLst>
      <p:ext uri="{BB962C8B-B14F-4D97-AF65-F5344CB8AC3E}">
        <p14:creationId xmlns:p14="http://schemas.microsoft.com/office/powerpoint/2010/main" val="346591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64C01-FD09-4C35-8D06-BE6AD2E6ED2F}"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9D923F-8C76-48E5-9134-824A7DD6CD4E}" type="slidenum">
              <a:rPr lang="en-US" smtClean="0"/>
              <a:t>‹#›</a:t>
            </a:fld>
            <a:endParaRPr lang="en-US"/>
          </a:p>
        </p:txBody>
      </p:sp>
    </p:spTree>
    <p:extLst>
      <p:ext uri="{BB962C8B-B14F-4D97-AF65-F5344CB8AC3E}">
        <p14:creationId xmlns:p14="http://schemas.microsoft.com/office/powerpoint/2010/main" val="7542258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64C01-FD09-4C35-8D06-BE6AD2E6ED2F}"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9D923F-8C76-48E5-9134-824A7DD6CD4E}" type="slidenum">
              <a:rPr lang="en-US" smtClean="0"/>
              <a:t>‹#›</a:t>
            </a:fld>
            <a:endParaRPr lang="en-US"/>
          </a:p>
        </p:txBody>
      </p:sp>
    </p:spTree>
    <p:extLst>
      <p:ext uri="{BB962C8B-B14F-4D97-AF65-F5344CB8AC3E}">
        <p14:creationId xmlns:p14="http://schemas.microsoft.com/office/powerpoint/2010/main" val="4263600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164C01-FD09-4C35-8D06-BE6AD2E6ED2F}"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9D923F-8C76-48E5-9134-824A7DD6CD4E}"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6007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164C01-FD09-4C35-8D06-BE6AD2E6ED2F}"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9D923F-8C76-48E5-9134-824A7DD6CD4E}" type="slidenum">
              <a:rPr lang="en-US" smtClean="0"/>
              <a:t>‹#›</a:t>
            </a:fld>
            <a:endParaRPr lang="en-US"/>
          </a:p>
        </p:txBody>
      </p:sp>
    </p:spTree>
    <p:extLst>
      <p:ext uri="{BB962C8B-B14F-4D97-AF65-F5344CB8AC3E}">
        <p14:creationId xmlns:p14="http://schemas.microsoft.com/office/powerpoint/2010/main" val="214547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164C01-FD09-4C35-8D06-BE6AD2E6ED2F}"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9D923F-8C76-48E5-9134-824A7DD6CD4E}" type="slidenum">
              <a:rPr lang="en-US" smtClean="0"/>
              <a:t>‹#›</a:t>
            </a:fld>
            <a:endParaRPr lang="en-US"/>
          </a:p>
        </p:txBody>
      </p:sp>
    </p:spTree>
    <p:extLst>
      <p:ext uri="{BB962C8B-B14F-4D97-AF65-F5344CB8AC3E}">
        <p14:creationId xmlns:p14="http://schemas.microsoft.com/office/powerpoint/2010/main" val="3361974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64C01-FD09-4C35-8D06-BE6AD2E6ED2F}"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9D923F-8C76-48E5-9134-824A7DD6CD4E}" type="slidenum">
              <a:rPr lang="en-US" smtClean="0"/>
              <a:t>‹#›</a:t>
            </a:fld>
            <a:endParaRPr lang="en-US"/>
          </a:p>
        </p:txBody>
      </p:sp>
    </p:spTree>
    <p:extLst>
      <p:ext uri="{BB962C8B-B14F-4D97-AF65-F5344CB8AC3E}">
        <p14:creationId xmlns:p14="http://schemas.microsoft.com/office/powerpoint/2010/main" val="3471362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164C01-FD09-4C35-8D06-BE6AD2E6ED2F}"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9D923F-8C76-48E5-9134-824A7DD6CD4E}" type="slidenum">
              <a:rPr lang="en-US" smtClean="0"/>
              <a:t>‹#›</a:t>
            </a:fld>
            <a:endParaRPr lang="en-US"/>
          </a:p>
        </p:txBody>
      </p:sp>
    </p:spTree>
    <p:extLst>
      <p:ext uri="{BB962C8B-B14F-4D97-AF65-F5344CB8AC3E}">
        <p14:creationId xmlns:p14="http://schemas.microsoft.com/office/powerpoint/2010/main" val="30512305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164C01-FD09-4C35-8D06-BE6AD2E6ED2F}"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9D923F-8C76-48E5-9134-824A7DD6CD4E}" type="slidenum">
              <a:rPr lang="en-US" smtClean="0"/>
              <a:t>‹#›</a:t>
            </a:fld>
            <a:endParaRPr lang="en-US"/>
          </a:p>
        </p:txBody>
      </p:sp>
    </p:spTree>
    <p:extLst>
      <p:ext uri="{BB962C8B-B14F-4D97-AF65-F5344CB8AC3E}">
        <p14:creationId xmlns:p14="http://schemas.microsoft.com/office/powerpoint/2010/main" val="307996981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164C01-FD09-4C35-8D06-BE6AD2E6ED2F}"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9D923F-8C76-48E5-9134-824A7DD6CD4E}" type="slidenum">
              <a:rPr lang="en-US" smtClean="0"/>
              <a:t>‹#›</a:t>
            </a:fld>
            <a:endParaRPr lang="en-US"/>
          </a:p>
        </p:txBody>
      </p:sp>
    </p:spTree>
    <p:extLst>
      <p:ext uri="{BB962C8B-B14F-4D97-AF65-F5344CB8AC3E}">
        <p14:creationId xmlns:p14="http://schemas.microsoft.com/office/powerpoint/2010/main" val="209666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45164C01-FD09-4C35-8D06-BE6AD2E6ED2F}" type="datetimeFigureOut">
              <a:rPr lang="en-US" smtClean="0"/>
              <a:t>1/16/2018</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39D923F-8C76-48E5-9134-824A7DD6CD4E}" type="slidenum">
              <a:rPr lang="en-US" smtClean="0"/>
              <a:t>‹#›</a:t>
            </a:fld>
            <a:endParaRPr lang="en-US"/>
          </a:p>
        </p:txBody>
      </p:sp>
    </p:spTree>
    <p:extLst>
      <p:ext uri="{BB962C8B-B14F-4D97-AF65-F5344CB8AC3E}">
        <p14:creationId xmlns:p14="http://schemas.microsoft.com/office/powerpoint/2010/main" val="2385928996"/>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www.spatialanalysisonline.com/HTML/index.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66C5-5B37-4A7E-B98E-F89E64C0B6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1613E9-040E-4400-8CAC-C99BAA71F359}"/>
              </a:ext>
            </a:extLst>
          </p:cNvPr>
          <p:cNvSpPr>
            <a:spLocks noGrp="1"/>
          </p:cNvSpPr>
          <p:nvPr>
            <p:ph idx="1"/>
          </p:nvPr>
        </p:nvSpPr>
        <p:spPr/>
        <p:txBody>
          <a:bodyPr/>
          <a:lstStyle/>
          <a:p>
            <a:endParaRPr lang="en-US"/>
          </a:p>
        </p:txBody>
      </p:sp>
      <p:pic>
        <p:nvPicPr>
          <p:cNvPr id="1026" name="Picture 2" descr="https://c1.staticflickr.com/3/2835/8806668702_decda27012_o.png">
            <a:extLst>
              <a:ext uri="{FF2B5EF4-FFF2-40B4-BE49-F238E27FC236}">
                <a16:creationId xmlns:a16="http://schemas.microsoft.com/office/drawing/2014/main" id="{36D91C28-09D5-4018-8248-524D83649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0"/>
            <a:ext cx="10898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97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Font typeface="Lato Light"/>
              <a:buNone/>
            </a:pPr>
            <a:r>
              <a:rPr lang="en-US" sz="4400" b="1" i="0" u="none" strike="noStrike" cap="none" dirty="0">
                <a:solidFill>
                  <a:schemeClr val="tx1"/>
                </a:solidFill>
                <a:latin typeface="Lato Light"/>
                <a:ea typeface="Lato Light"/>
                <a:cs typeface="Lato Light"/>
                <a:sym typeface="Lato Light"/>
              </a:rPr>
              <a:t>UIUC vs. Jean-Lafitte</a:t>
            </a:r>
            <a:endParaRPr sz="4400" b="1" i="0" u="none" strike="noStrike" cap="none" dirty="0">
              <a:solidFill>
                <a:schemeClr val="tx1"/>
              </a:solidFill>
              <a:latin typeface="Lato Light"/>
              <a:ea typeface="Lato Light"/>
              <a:cs typeface="Lato Light"/>
              <a:sym typeface="Lato Light"/>
            </a:endParaRPr>
          </a:p>
        </p:txBody>
      </p:sp>
      <p:sp>
        <p:nvSpPr>
          <p:cNvPr id="275" name="Shape 2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1"/>
              </a:buClr>
              <a:buSzPts val="2800"/>
              <a:buFont typeface="Arial"/>
              <a:buChar char="•"/>
            </a:pPr>
            <a:r>
              <a:rPr lang="en-US" sz="2800" b="0" i="0" u="none" strike="noStrike" cap="none" dirty="0">
                <a:solidFill>
                  <a:schemeClr val="tx1"/>
                </a:solidFill>
                <a:latin typeface="Lato Light"/>
                <a:ea typeface="Lato Light"/>
                <a:cs typeface="Lato Light"/>
                <a:sym typeface="Lato Light"/>
              </a:rPr>
              <a:t>UIUC – Marginal improvement from a traditional computing paradigm to HPC </a:t>
            </a:r>
            <a:endParaRPr dirty="0">
              <a:solidFill>
                <a:schemeClr val="tx1"/>
              </a:solidFill>
            </a:endParaRPr>
          </a:p>
          <a:p>
            <a:pPr marL="685800" marR="0" lvl="1" indent="-228600" algn="l" rtl="0">
              <a:lnSpc>
                <a:spcPct val="90000"/>
              </a:lnSpc>
              <a:spcBef>
                <a:spcPts val="500"/>
              </a:spcBef>
              <a:spcAft>
                <a:spcPts val="0"/>
              </a:spcAft>
              <a:buClr>
                <a:schemeClr val="lt1"/>
              </a:buClr>
              <a:buSzPts val="2400"/>
              <a:buFont typeface="Arial"/>
              <a:buChar char="•"/>
            </a:pPr>
            <a:r>
              <a:rPr lang="en-US" sz="2400" b="0" i="1" u="none" strike="noStrike" cap="none" dirty="0">
                <a:solidFill>
                  <a:schemeClr val="tx1"/>
                </a:solidFill>
                <a:latin typeface="Lato Light"/>
                <a:ea typeface="Lato Light"/>
                <a:cs typeface="Lato Light"/>
                <a:sym typeface="Lato Light"/>
              </a:rPr>
              <a:t>15 tiles</a:t>
            </a:r>
            <a:endParaRPr dirty="0">
              <a:solidFill>
                <a:schemeClr val="tx1"/>
              </a:solidFill>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dirty="0">
                <a:solidFill>
                  <a:schemeClr val="tx1"/>
                </a:solidFill>
                <a:latin typeface="Lato Light"/>
                <a:ea typeface="Lato Light"/>
                <a:cs typeface="Lato Light"/>
                <a:sym typeface="Lato Light"/>
              </a:rPr>
              <a:t>Jean-Lafitte – Substantial improvement from a traditional computing paradigm to HPC </a:t>
            </a:r>
            <a:endParaRPr dirty="0">
              <a:solidFill>
                <a:schemeClr val="tx1"/>
              </a:solidFill>
            </a:endParaRPr>
          </a:p>
          <a:p>
            <a:pPr marL="685800" marR="0" lvl="1" indent="-228600" algn="l" rtl="0">
              <a:lnSpc>
                <a:spcPct val="90000"/>
              </a:lnSpc>
              <a:spcBef>
                <a:spcPts val="500"/>
              </a:spcBef>
              <a:spcAft>
                <a:spcPts val="0"/>
              </a:spcAft>
              <a:buClr>
                <a:schemeClr val="lt1"/>
              </a:buClr>
              <a:buSzPts val="2400"/>
              <a:buFont typeface="Arial"/>
              <a:buChar char="•"/>
            </a:pPr>
            <a:r>
              <a:rPr lang="en-US" sz="2400" b="0" i="1" u="none" strike="noStrike" cap="none" dirty="0">
                <a:solidFill>
                  <a:schemeClr val="tx1"/>
                </a:solidFill>
                <a:latin typeface="Lato Light"/>
                <a:ea typeface="Lato Light"/>
                <a:cs typeface="Lato Light"/>
                <a:sym typeface="Lato Light"/>
              </a:rPr>
              <a:t>125 tiles</a:t>
            </a:r>
            <a:endParaRPr dirty="0">
              <a:solidFill>
                <a:schemeClr val="tx1"/>
              </a:solidFill>
            </a:endParaRPr>
          </a:p>
        </p:txBody>
      </p:sp>
    </p:spTree>
    <p:extLst>
      <p:ext uri="{BB962C8B-B14F-4D97-AF65-F5344CB8AC3E}">
        <p14:creationId xmlns:p14="http://schemas.microsoft.com/office/powerpoint/2010/main" val="420022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Font typeface="Lato Light"/>
              <a:buNone/>
            </a:pPr>
            <a:r>
              <a:rPr lang="en-US" sz="4400" b="1" i="0" u="none" strike="noStrike" cap="none" dirty="0">
                <a:solidFill>
                  <a:schemeClr val="tx1"/>
                </a:solidFill>
                <a:latin typeface="Lato Light"/>
                <a:ea typeface="Lato Light"/>
                <a:cs typeface="Lato Light"/>
                <a:sym typeface="Lato Light"/>
              </a:rPr>
              <a:t>Jean-Lafitte PMF Results </a:t>
            </a:r>
            <a:endParaRPr sz="4400" b="1" i="0" u="none" strike="noStrike" cap="none" dirty="0">
              <a:solidFill>
                <a:schemeClr val="tx1"/>
              </a:solidFill>
              <a:latin typeface="Lato Light"/>
              <a:ea typeface="Lato Light"/>
              <a:cs typeface="Lato Light"/>
              <a:sym typeface="Lato Light"/>
            </a:endParaRPr>
          </a:p>
        </p:txBody>
      </p:sp>
      <p:pic>
        <p:nvPicPr>
          <p:cNvPr id="281" name="Shape 281"/>
          <p:cNvPicPr preferRelativeResize="0">
            <a:picLocks noGrp="1"/>
          </p:cNvPicPr>
          <p:nvPr>
            <p:ph type="body" idx="1"/>
          </p:nvPr>
        </p:nvPicPr>
        <p:blipFill rotWithShape="1">
          <a:blip r:embed="rId3">
            <a:alphaModFix/>
          </a:blip>
          <a:srcRect/>
          <a:stretch/>
        </p:blipFill>
        <p:spPr>
          <a:xfrm>
            <a:off x="5941872" y="1514816"/>
            <a:ext cx="5228600" cy="5176158"/>
          </a:xfrm>
          <a:prstGeom prst="rect">
            <a:avLst/>
          </a:prstGeom>
          <a:noFill/>
          <a:ln>
            <a:noFill/>
          </a:ln>
        </p:spPr>
      </p:pic>
      <p:sp>
        <p:nvSpPr>
          <p:cNvPr id="282" name="Shape 282"/>
          <p:cNvSpPr/>
          <p:nvPr/>
        </p:nvSpPr>
        <p:spPr>
          <a:xfrm>
            <a:off x="838200" y="1690688"/>
            <a:ext cx="3602249" cy="2677656"/>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lt1"/>
              </a:buClr>
              <a:buSzPts val="2400"/>
              <a:buFont typeface="Arial"/>
              <a:buChar char="•"/>
            </a:pPr>
            <a:r>
              <a:rPr lang="en-US" sz="2400" dirty="0">
                <a:latin typeface="Lato Light"/>
                <a:ea typeface="Lato Light"/>
                <a:cs typeface="Lato Light"/>
                <a:sym typeface="Lato Light"/>
              </a:rPr>
              <a:t>Low precision globally</a:t>
            </a:r>
          </a:p>
          <a:p>
            <a:pPr marL="457200" marR="0" lvl="0" indent="-457200" algn="l" rtl="0">
              <a:spcBef>
                <a:spcPts val="0"/>
              </a:spcBef>
              <a:spcAft>
                <a:spcPts val="0"/>
              </a:spcAft>
              <a:buClr>
                <a:schemeClr val="lt1"/>
              </a:buClr>
              <a:buSzPts val="2400"/>
              <a:buFont typeface="Arial"/>
              <a:buChar char="•"/>
            </a:pPr>
            <a:endParaRPr dirty="0"/>
          </a:p>
          <a:p>
            <a:pPr marL="457200" marR="0" lvl="0" indent="-457200" algn="l" rtl="0">
              <a:spcBef>
                <a:spcPts val="0"/>
              </a:spcBef>
              <a:spcAft>
                <a:spcPts val="0"/>
              </a:spcAft>
              <a:buClr>
                <a:schemeClr val="lt1"/>
              </a:buClr>
              <a:buSzPts val="2400"/>
              <a:buFont typeface="Arial"/>
              <a:buChar char="•"/>
            </a:pPr>
            <a:r>
              <a:rPr lang="en-US" sz="2400" dirty="0">
                <a:latin typeface="Lato Light"/>
                <a:ea typeface="Lato Light"/>
                <a:cs typeface="Lato Light"/>
                <a:sym typeface="Lato Light"/>
              </a:rPr>
              <a:t>Low building presence in bayou</a:t>
            </a:r>
          </a:p>
          <a:p>
            <a:pPr marL="457200" marR="0" lvl="0" indent="-457200" algn="l" rtl="0">
              <a:spcBef>
                <a:spcPts val="0"/>
              </a:spcBef>
              <a:spcAft>
                <a:spcPts val="0"/>
              </a:spcAft>
              <a:buClr>
                <a:schemeClr val="lt1"/>
              </a:buClr>
              <a:buSzPts val="2400"/>
              <a:buFont typeface="Arial"/>
              <a:buChar char="•"/>
            </a:pPr>
            <a:endParaRPr dirty="0"/>
          </a:p>
          <a:p>
            <a:pPr marL="457200" marR="0" lvl="0" indent="-457200" algn="l" rtl="0">
              <a:spcBef>
                <a:spcPts val="0"/>
              </a:spcBef>
              <a:spcAft>
                <a:spcPts val="0"/>
              </a:spcAft>
              <a:buClr>
                <a:schemeClr val="lt1"/>
              </a:buClr>
              <a:buSzPts val="2400"/>
              <a:buFont typeface="Arial"/>
              <a:buChar char="•"/>
            </a:pPr>
            <a:r>
              <a:rPr lang="en-US" sz="2400" dirty="0">
                <a:latin typeface="Lato Light"/>
                <a:ea typeface="Lato Light"/>
                <a:cs typeface="Lato Light"/>
                <a:sym typeface="Lato Light"/>
              </a:rPr>
              <a:t>Poor PMF performance introduces false positives</a:t>
            </a:r>
            <a:endParaRPr dirty="0"/>
          </a:p>
        </p:txBody>
      </p:sp>
      <p:sp>
        <p:nvSpPr>
          <p:cNvPr id="283" name="Shape 283"/>
          <p:cNvSpPr/>
          <p:nvPr/>
        </p:nvSpPr>
        <p:spPr>
          <a:xfrm>
            <a:off x="9099592" y="1224643"/>
            <a:ext cx="2345872" cy="5547973"/>
          </a:xfrm>
          <a:prstGeom prst="ellipse">
            <a:avLst/>
          </a:prstGeom>
          <a:noFill/>
          <a:ln w="38100" cap="flat" cmpd="sng">
            <a:solidFill>
              <a:srgbClr val="C00000"/>
            </a:solidFill>
            <a:prstDash val="solid"/>
            <a:miter lim="8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9683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Font typeface="Lato Light"/>
              <a:buNone/>
            </a:pPr>
            <a:r>
              <a:rPr lang="en-US" sz="4400" b="1" i="0" u="none" strike="noStrike" cap="none" dirty="0">
                <a:solidFill>
                  <a:schemeClr val="tx1"/>
                </a:solidFill>
                <a:latin typeface="Lato Light"/>
                <a:ea typeface="Lato Light"/>
                <a:cs typeface="Lato Light"/>
                <a:sym typeface="Lato Light"/>
              </a:rPr>
              <a:t>Jean-Lafitte Results </a:t>
            </a:r>
            <a:endParaRPr sz="4400" b="1" i="0" u="none" strike="noStrike" cap="none" dirty="0">
              <a:solidFill>
                <a:schemeClr val="tx1"/>
              </a:solidFill>
              <a:latin typeface="Lato Light"/>
              <a:ea typeface="Lato Light"/>
              <a:cs typeface="Lato Light"/>
              <a:sym typeface="Lato Light"/>
            </a:endParaRPr>
          </a:p>
        </p:txBody>
      </p:sp>
      <p:pic>
        <p:nvPicPr>
          <p:cNvPr id="289" name="Shape 289"/>
          <p:cNvPicPr preferRelativeResize="0"/>
          <p:nvPr/>
        </p:nvPicPr>
        <p:blipFill rotWithShape="1">
          <a:blip r:embed="rId3">
            <a:alphaModFix/>
          </a:blip>
          <a:srcRect l="23809" t="-19" r="24242"/>
          <a:stretch/>
        </p:blipFill>
        <p:spPr>
          <a:xfrm>
            <a:off x="6096000" y="1565381"/>
            <a:ext cx="5225144" cy="5290457"/>
          </a:xfrm>
          <a:prstGeom prst="rect">
            <a:avLst/>
          </a:prstGeom>
          <a:noFill/>
          <a:ln>
            <a:noFill/>
          </a:ln>
        </p:spPr>
      </p:pic>
      <p:pic>
        <p:nvPicPr>
          <p:cNvPr id="290" name="Shape 290"/>
          <p:cNvPicPr preferRelativeResize="0"/>
          <p:nvPr/>
        </p:nvPicPr>
        <p:blipFill rotWithShape="1">
          <a:blip r:embed="rId4">
            <a:alphaModFix/>
          </a:blip>
          <a:srcRect l="23809" r="24242"/>
          <a:stretch/>
        </p:blipFill>
        <p:spPr>
          <a:xfrm>
            <a:off x="6095999" y="1568624"/>
            <a:ext cx="5225145" cy="5289376"/>
          </a:xfrm>
          <a:prstGeom prst="rect">
            <a:avLst/>
          </a:prstGeom>
          <a:noFill/>
          <a:ln>
            <a:noFill/>
          </a:ln>
        </p:spPr>
      </p:pic>
      <p:pic>
        <p:nvPicPr>
          <p:cNvPr id="291" name="Shape 291"/>
          <p:cNvPicPr preferRelativeResize="0"/>
          <p:nvPr/>
        </p:nvPicPr>
        <p:blipFill rotWithShape="1">
          <a:blip r:embed="rId5">
            <a:alphaModFix/>
          </a:blip>
          <a:srcRect l="24026" r="24026"/>
          <a:stretch/>
        </p:blipFill>
        <p:spPr>
          <a:xfrm>
            <a:off x="6128655" y="1562138"/>
            <a:ext cx="5225145" cy="5289376"/>
          </a:xfrm>
          <a:prstGeom prst="rect">
            <a:avLst/>
          </a:prstGeom>
          <a:noFill/>
          <a:ln>
            <a:noFill/>
          </a:ln>
        </p:spPr>
      </p:pic>
      <p:pic>
        <p:nvPicPr>
          <p:cNvPr id="292" name="Shape 292"/>
          <p:cNvPicPr preferRelativeResize="0"/>
          <p:nvPr/>
        </p:nvPicPr>
        <p:blipFill rotWithShape="1">
          <a:blip r:embed="rId6">
            <a:alphaModFix/>
          </a:blip>
          <a:srcRect l="25859"/>
          <a:stretch/>
        </p:blipFill>
        <p:spPr>
          <a:xfrm>
            <a:off x="264159" y="1565381"/>
            <a:ext cx="7457439" cy="5289376"/>
          </a:xfrm>
          <a:prstGeom prst="rect">
            <a:avLst/>
          </a:prstGeom>
          <a:noFill/>
          <a:ln>
            <a:noFill/>
          </a:ln>
        </p:spPr>
      </p:pic>
    </p:spTree>
    <p:extLst>
      <p:ext uri="{BB962C8B-B14F-4D97-AF65-F5344CB8AC3E}">
        <p14:creationId xmlns:p14="http://schemas.microsoft.com/office/powerpoint/2010/main" val="2940935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readOrtho">
            <a:hlinkClick r:id="" action="ppaction://media"/>
            <a:extLst>
              <a:ext uri="{FF2B5EF4-FFF2-40B4-BE49-F238E27FC236}">
                <a16:creationId xmlns:a16="http://schemas.microsoft.com/office/drawing/2014/main" id="{ECCE4FAB-81B9-421B-86A5-DA2C4BAEA6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601200" cy="5210651"/>
          </a:xfrm>
          <a:prstGeom prst="rect">
            <a:avLst/>
          </a:prstGeom>
        </p:spPr>
      </p:pic>
      <p:pic>
        <p:nvPicPr>
          <p:cNvPr id="4098" name="Picture 2" descr="Image result for typhoon H">
            <a:extLst>
              <a:ext uri="{FF2B5EF4-FFF2-40B4-BE49-F238E27FC236}">
                <a16:creationId xmlns:a16="http://schemas.microsoft.com/office/drawing/2014/main" id="{481E9631-35A5-4F55-86F5-FBA55367B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8640" y="4596218"/>
            <a:ext cx="4023360" cy="226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26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DC28B-CFCF-4D45-911D-EBA5FF541E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E76534-462B-45E7-9C2B-93C94C6726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FD8D32-FEBF-4ECB-8570-DCC5CB1DE75A}"/>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2538777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BDAD-FA79-4487-9487-88858C52E8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FAC0DD-DCC4-4387-BA8B-4D28A36B462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051815D-42F6-4401-9DAD-BA68E5625BAD}"/>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683614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049EF-07D1-40E8-A422-695D83DBE715}"/>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2443573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B88F50-5F51-409B-BD23-2143624A0D13}"/>
              </a:ext>
            </a:extLst>
          </p:cNvPr>
          <p:cNvSpPr>
            <a:spLocks noGrp="1"/>
          </p:cNvSpPr>
          <p:nvPr>
            <p:ph type="title"/>
          </p:nvPr>
        </p:nvSpPr>
        <p:spPr/>
        <p:txBody>
          <a:bodyPr/>
          <a:lstStyle/>
          <a:p>
            <a:r>
              <a:rPr lang="en-US" b="1" dirty="0"/>
              <a:t>Introduce yourselves</a:t>
            </a:r>
          </a:p>
        </p:txBody>
      </p:sp>
      <p:sp>
        <p:nvSpPr>
          <p:cNvPr id="5" name="Content Placeholder 4">
            <a:extLst>
              <a:ext uri="{FF2B5EF4-FFF2-40B4-BE49-F238E27FC236}">
                <a16:creationId xmlns:a16="http://schemas.microsoft.com/office/drawing/2014/main" id="{83C37A58-3B96-4B91-B112-4C551498B409}"/>
              </a:ext>
            </a:extLst>
          </p:cNvPr>
          <p:cNvSpPr>
            <a:spLocks noGrp="1"/>
          </p:cNvSpPr>
          <p:nvPr>
            <p:ph sz="half" idx="1"/>
          </p:nvPr>
        </p:nvSpPr>
        <p:spPr/>
        <p:txBody>
          <a:bodyPr/>
          <a:lstStyle/>
          <a:p>
            <a:r>
              <a:rPr lang="en-US" dirty="0"/>
              <a:t>Name</a:t>
            </a:r>
          </a:p>
          <a:p>
            <a:r>
              <a:rPr lang="en-US" dirty="0"/>
              <a:t>Major (and level)</a:t>
            </a:r>
          </a:p>
          <a:p>
            <a:r>
              <a:rPr lang="en-US" dirty="0"/>
              <a:t>Previous GIS experience</a:t>
            </a:r>
          </a:p>
          <a:p>
            <a:r>
              <a:rPr lang="en-US" dirty="0"/>
              <a:t>Reason for taking the class</a:t>
            </a:r>
          </a:p>
          <a:p>
            <a:r>
              <a:rPr lang="en-US" dirty="0"/>
              <a:t>Favorite Color</a:t>
            </a:r>
          </a:p>
          <a:p>
            <a:endParaRPr lang="en-US" dirty="0"/>
          </a:p>
        </p:txBody>
      </p:sp>
      <p:pic>
        <p:nvPicPr>
          <p:cNvPr id="2050" name="Picture 2" descr="Image result for monty python what is your favorite color">
            <a:extLst>
              <a:ext uri="{FF2B5EF4-FFF2-40B4-BE49-F238E27FC236}">
                <a16:creationId xmlns:a16="http://schemas.microsoft.com/office/drawing/2014/main" id="{46306A67-1C0F-4648-AB3C-2D3B0183138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358731" y="2363787"/>
            <a:ext cx="45720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43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0D4-99C0-4764-8D3A-A7C25D9C2282}"/>
              </a:ext>
            </a:extLst>
          </p:cNvPr>
          <p:cNvSpPr>
            <a:spLocks noGrp="1"/>
          </p:cNvSpPr>
          <p:nvPr>
            <p:ph type="title"/>
          </p:nvPr>
        </p:nvSpPr>
        <p:spPr/>
        <p:txBody>
          <a:bodyPr/>
          <a:lstStyle/>
          <a:p>
            <a:r>
              <a:rPr lang="en-US" b="1" dirty="0"/>
              <a:t>Lectures &amp; Labs</a:t>
            </a:r>
          </a:p>
        </p:txBody>
      </p:sp>
      <p:sp>
        <p:nvSpPr>
          <p:cNvPr id="3" name="Content Placeholder 2">
            <a:extLst>
              <a:ext uri="{FF2B5EF4-FFF2-40B4-BE49-F238E27FC236}">
                <a16:creationId xmlns:a16="http://schemas.microsoft.com/office/drawing/2014/main" id="{80A82EB5-3C3E-40B4-A097-4D1A911392EF}"/>
              </a:ext>
            </a:extLst>
          </p:cNvPr>
          <p:cNvSpPr>
            <a:spLocks noGrp="1"/>
          </p:cNvSpPr>
          <p:nvPr>
            <p:ph idx="1"/>
          </p:nvPr>
        </p:nvSpPr>
        <p:spPr/>
        <p:txBody>
          <a:bodyPr>
            <a:normAutofit fontScale="92500" lnSpcReduction="20000"/>
          </a:bodyPr>
          <a:lstStyle/>
          <a:p>
            <a:pPr marL="45720" indent="0">
              <a:buNone/>
            </a:pPr>
            <a:r>
              <a:rPr lang="en-US" b="1" u="sng" dirty="0"/>
              <a:t>Lectures</a:t>
            </a:r>
          </a:p>
          <a:p>
            <a:r>
              <a:rPr lang="en-US" dirty="0">
                <a:effectLst/>
              </a:rPr>
              <a:t>Tuesday: 11-12:15</a:t>
            </a:r>
          </a:p>
          <a:p>
            <a:r>
              <a:rPr lang="en-US" dirty="0">
                <a:effectLst/>
              </a:rPr>
              <a:t>Thursday: 11-12:15</a:t>
            </a:r>
          </a:p>
          <a:p>
            <a:r>
              <a:rPr lang="en-US" b="1" dirty="0">
                <a:effectLst/>
              </a:rPr>
              <a:t>Classroom: </a:t>
            </a:r>
            <a:r>
              <a:rPr lang="en-US" dirty="0">
                <a:effectLst/>
              </a:rPr>
              <a:t>Lindley 228</a:t>
            </a:r>
            <a:r>
              <a:rPr lang="en-US" b="1" dirty="0">
                <a:effectLst/>
              </a:rPr>
              <a:t> </a:t>
            </a:r>
            <a:endParaRPr lang="en-US" dirty="0"/>
          </a:p>
          <a:p>
            <a:pPr marL="45720" indent="0">
              <a:buNone/>
            </a:pPr>
            <a:endParaRPr lang="en-US" dirty="0"/>
          </a:p>
          <a:p>
            <a:pPr marL="45720" indent="0">
              <a:buNone/>
            </a:pPr>
            <a:r>
              <a:rPr lang="en-US" b="1" u="sng" dirty="0"/>
              <a:t>Labs</a:t>
            </a:r>
          </a:p>
          <a:p>
            <a:r>
              <a:rPr lang="en-US" dirty="0">
                <a:effectLst/>
              </a:rPr>
              <a:t>Monday: 1:00-2:50</a:t>
            </a:r>
          </a:p>
          <a:p>
            <a:r>
              <a:rPr lang="en-US" dirty="0">
                <a:effectLst/>
              </a:rPr>
              <a:t>Wednesday: 11-12:50</a:t>
            </a:r>
          </a:p>
          <a:p>
            <a:r>
              <a:rPr lang="en-US" b="1" dirty="0">
                <a:effectLst/>
              </a:rPr>
              <a:t>Lab Room:</a:t>
            </a:r>
            <a:r>
              <a:rPr lang="en-US" dirty="0">
                <a:effectLst/>
              </a:rPr>
              <a:t>  Lindley 310</a:t>
            </a:r>
          </a:p>
          <a:p>
            <a:r>
              <a:rPr lang="en-US" dirty="0">
                <a:effectLst/>
              </a:rPr>
              <a:t>(Door code is 1234)</a:t>
            </a:r>
            <a:endParaRPr lang="en-US" dirty="0"/>
          </a:p>
        </p:txBody>
      </p:sp>
    </p:spTree>
    <p:extLst>
      <p:ext uri="{BB962C8B-B14F-4D97-AF65-F5344CB8AC3E}">
        <p14:creationId xmlns:p14="http://schemas.microsoft.com/office/powerpoint/2010/main" val="344152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E143E9-791D-43D0-831E-7DA035F10E4D}"/>
              </a:ext>
            </a:extLst>
          </p:cNvPr>
          <p:cNvSpPr>
            <a:spLocks noGrp="1"/>
          </p:cNvSpPr>
          <p:nvPr>
            <p:ph type="title"/>
          </p:nvPr>
        </p:nvSpPr>
        <p:spPr/>
        <p:txBody>
          <a:bodyPr/>
          <a:lstStyle/>
          <a:p>
            <a:r>
              <a:rPr lang="en-US" b="1" dirty="0"/>
              <a:t>Course Objectives</a:t>
            </a:r>
          </a:p>
        </p:txBody>
      </p:sp>
      <p:sp>
        <p:nvSpPr>
          <p:cNvPr id="6" name="Content Placeholder 5">
            <a:extLst>
              <a:ext uri="{FF2B5EF4-FFF2-40B4-BE49-F238E27FC236}">
                <a16:creationId xmlns:a16="http://schemas.microsoft.com/office/drawing/2014/main" id="{4F857B07-07EE-4325-9EDB-4B2047ABB5BD}"/>
              </a:ext>
            </a:extLst>
          </p:cNvPr>
          <p:cNvSpPr>
            <a:spLocks noGrp="1"/>
          </p:cNvSpPr>
          <p:nvPr>
            <p:ph sz="half" idx="1"/>
          </p:nvPr>
        </p:nvSpPr>
        <p:spPr/>
        <p:txBody>
          <a:bodyPr>
            <a:normAutofit/>
          </a:bodyPr>
          <a:lstStyle/>
          <a:p>
            <a:r>
              <a:rPr lang="en-US" dirty="0"/>
              <a:t>Primarily focus on spatial analysis methods and tools for vector and raster data</a:t>
            </a:r>
          </a:p>
          <a:p>
            <a:pPr lvl="1"/>
            <a:r>
              <a:rPr lang="en-US" dirty="0"/>
              <a:t>Data and mapping techniques</a:t>
            </a:r>
          </a:p>
          <a:p>
            <a:pPr lvl="1"/>
            <a:r>
              <a:rPr lang="en-US" dirty="0"/>
              <a:t>Map algebra/cartographic modeling</a:t>
            </a:r>
          </a:p>
          <a:p>
            <a:pPr lvl="1"/>
            <a:r>
              <a:rPr lang="en-US" dirty="0"/>
              <a:t>Geoprocessing in ArcGIS</a:t>
            </a:r>
          </a:p>
          <a:p>
            <a:pPr lvl="1"/>
            <a:r>
              <a:rPr lang="en-US" dirty="0"/>
              <a:t>Spatial optimization</a:t>
            </a:r>
          </a:p>
          <a:p>
            <a:pPr lvl="1"/>
            <a:r>
              <a:rPr lang="en-US" dirty="0"/>
              <a:t>Terrain analysis</a:t>
            </a:r>
          </a:p>
          <a:p>
            <a:pPr lvl="1"/>
            <a:r>
              <a:rPr lang="en-US" dirty="0"/>
              <a:t>Spatial statistics</a:t>
            </a:r>
          </a:p>
          <a:p>
            <a:pPr lvl="1"/>
            <a:r>
              <a:rPr lang="en-US" dirty="0"/>
              <a:t>Spatial prediction</a:t>
            </a:r>
          </a:p>
        </p:txBody>
      </p:sp>
      <p:sp>
        <p:nvSpPr>
          <p:cNvPr id="7" name="Content Placeholder 6">
            <a:extLst>
              <a:ext uri="{FF2B5EF4-FFF2-40B4-BE49-F238E27FC236}">
                <a16:creationId xmlns:a16="http://schemas.microsoft.com/office/drawing/2014/main" id="{000525C1-46DD-4212-8FDC-9FAD94C19EF2}"/>
              </a:ext>
            </a:extLst>
          </p:cNvPr>
          <p:cNvSpPr>
            <a:spLocks noGrp="1"/>
          </p:cNvSpPr>
          <p:nvPr>
            <p:ph sz="half" idx="2"/>
          </p:nvPr>
        </p:nvSpPr>
        <p:spPr/>
        <p:txBody>
          <a:bodyPr>
            <a:normAutofit/>
          </a:bodyPr>
          <a:lstStyle/>
          <a:p>
            <a:r>
              <a:rPr lang="en-US" dirty="0"/>
              <a:t>Hands on GIS software experience</a:t>
            </a:r>
          </a:p>
          <a:p>
            <a:pPr lvl="1"/>
            <a:r>
              <a:rPr lang="en-US" dirty="0"/>
              <a:t>ArcGIS 10.5</a:t>
            </a:r>
          </a:p>
          <a:p>
            <a:pPr lvl="1"/>
            <a:r>
              <a:rPr lang="en-US" dirty="0"/>
              <a:t>ArcGIS Pro</a:t>
            </a:r>
          </a:p>
          <a:p>
            <a:pPr lvl="1"/>
            <a:r>
              <a:rPr lang="en-US" dirty="0"/>
              <a:t>QGIS</a:t>
            </a:r>
          </a:p>
          <a:p>
            <a:r>
              <a:rPr lang="en-US" dirty="0"/>
              <a:t>Spatial cognitive skills</a:t>
            </a:r>
          </a:p>
          <a:p>
            <a:pPr lvl="1"/>
            <a:r>
              <a:rPr lang="en-US" dirty="0"/>
              <a:t>Mapping and spatial variation</a:t>
            </a:r>
          </a:p>
          <a:p>
            <a:pPr lvl="1"/>
            <a:r>
              <a:rPr lang="en-US" dirty="0"/>
              <a:t>Linking data to location</a:t>
            </a:r>
          </a:p>
          <a:p>
            <a:pPr lvl="2"/>
            <a:r>
              <a:rPr lang="en-US" dirty="0"/>
              <a:t>Location is everywhere</a:t>
            </a:r>
          </a:p>
          <a:p>
            <a:pPr lvl="1"/>
            <a:r>
              <a:rPr lang="en-US" dirty="0"/>
              <a:t>Exploring spatial relationships</a:t>
            </a:r>
          </a:p>
          <a:p>
            <a:endParaRPr lang="en-US" dirty="0"/>
          </a:p>
        </p:txBody>
      </p:sp>
    </p:spTree>
    <p:extLst>
      <p:ext uri="{BB962C8B-B14F-4D97-AF65-F5344CB8AC3E}">
        <p14:creationId xmlns:p14="http://schemas.microsoft.com/office/powerpoint/2010/main" val="275029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648-B02F-4541-8F08-978E85F399A4}"/>
              </a:ext>
            </a:extLst>
          </p:cNvPr>
          <p:cNvSpPr>
            <a:spLocks noGrp="1"/>
          </p:cNvSpPr>
          <p:nvPr>
            <p:ph type="ctrTitle"/>
          </p:nvPr>
        </p:nvSpPr>
        <p:spPr/>
        <p:txBody>
          <a:bodyPr/>
          <a:lstStyle/>
          <a:p>
            <a:r>
              <a:rPr lang="en-US" dirty="0"/>
              <a:t>Intermediate GIS</a:t>
            </a:r>
          </a:p>
        </p:txBody>
      </p:sp>
      <p:sp>
        <p:nvSpPr>
          <p:cNvPr id="3" name="Subtitle 2">
            <a:extLst>
              <a:ext uri="{FF2B5EF4-FFF2-40B4-BE49-F238E27FC236}">
                <a16:creationId xmlns:a16="http://schemas.microsoft.com/office/drawing/2014/main" id="{44649C65-0149-4C1A-A5F8-1FDB72D85592}"/>
              </a:ext>
            </a:extLst>
          </p:cNvPr>
          <p:cNvSpPr>
            <a:spLocks noGrp="1"/>
          </p:cNvSpPr>
          <p:nvPr>
            <p:ph type="subTitle" idx="1"/>
          </p:nvPr>
        </p:nvSpPr>
        <p:spPr/>
        <p:txBody>
          <a:bodyPr>
            <a:normAutofit/>
          </a:bodyPr>
          <a:lstStyle/>
          <a:p>
            <a:r>
              <a:rPr lang="en-US" dirty="0"/>
              <a:t>GEOG 558</a:t>
            </a:r>
          </a:p>
          <a:p>
            <a:r>
              <a:rPr lang="en-US" dirty="0"/>
              <a:t>Jim Coll</a:t>
            </a:r>
          </a:p>
        </p:txBody>
      </p:sp>
    </p:spTree>
    <p:extLst>
      <p:ext uri="{BB962C8B-B14F-4D97-AF65-F5344CB8AC3E}">
        <p14:creationId xmlns:p14="http://schemas.microsoft.com/office/powerpoint/2010/main" val="106898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ABEC-05F5-42A1-99FE-FA3963EC3C60}"/>
              </a:ext>
            </a:extLst>
          </p:cNvPr>
          <p:cNvSpPr>
            <a:spLocks noGrp="1"/>
          </p:cNvSpPr>
          <p:nvPr>
            <p:ph type="title"/>
          </p:nvPr>
        </p:nvSpPr>
        <p:spPr/>
        <p:txBody>
          <a:bodyPr/>
          <a:lstStyle/>
          <a:p>
            <a:r>
              <a:rPr lang="en-US" b="1" dirty="0"/>
              <a:t>Prerequisites and textbook</a:t>
            </a:r>
          </a:p>
        </p:txBody>
      </p:sp>
      <p:sp>
        <p:nvSpPr>
          <p:cNvPr id="3" name="Content Placeholder 2">
            <a:extLst>
              <a:ext uri="{FF2B5EF4-FFF2-40B4-BE49-F238E27FC236}">
                <a16:creationId xmlns:a16="http://schemas.microsoft.com/office/drawing/2014/main" id="{CC147764-5595-468C-811E-678F3827DD5E}"/>
              </a:ext>
            </a:extLst>
          </p:cNvPr>
          <p:cNvSpPr>
            <a:spLocks noGrp="1"/>
          </p:cNvSpPr>
          <p:nvPr>
            <p:ph idx="1"/>
          </p:nvPr>
        </p:nvSpPr>
        <p:spPr/>
        <p:txBody>
          <a:bodyPr/>
          <a:lstStyle/>
          <a:p>
            <a:r>
              <a:rPr lang="en-US" dirty="0"/>
              <a:t>Prerequisites</a:t>
            </a:r>
          </a:p>
          <a:p>
            <a:pPr lvl="1"/>
            <a:r>
              <a:rPr lang="en-US" dirty="0"/>
              <a:t>Intro course in GIS such as GEOG 358</a:t>
            </a:r>
          </a:p>
          <a:p>
            <a:pPr lvl="1"/>
            <a:r>
              <a:rPr lang="en-US" dirty="0"/>
              <a:t>Experience with ArcGIS</a:t>
            </a:r>
          </a:p>
          <a:p>
            <a:r>
              <a:rPr lang="en-US" dirty="0"/>
              <a:t>Required Textbook</a:t>
            </a:r>
          </a:p>
          <a:p>
            <a:pPr lvl="1"/>
            <a:r>
              <a:rPr lang="en-US" dirty="0">
                <a:effectLst/>
              </a:rPr>
              <a:t>de Smith, M. J.,  M. F. Goodchild, P. A. Longley (2012) </a:t>
            </a:r>
            <a:r>
              <a:rPr lang="en-US" i="1" dirty="0">
                <a:effectLst/>
              </a:rPr>
              <a:t>Geospatial Analysis—A comprehensive guide </a:t>
            </a:r>
            <a:r>
              <a:rPr lang="en-US" dirty="0">
                <a:effectLst/>
              </a:rPr>
              <a:t>(4</a:t>
            </a:r>
            <a:r>
              <a:rPr lang="en-US" baseline="30000" dirty="0">
                <a:effectLst/>
              </a:rPr>
              <a:t>rd</a:t>
            </a:r>
            <a:r>
              <a:rPr lang="en-US" dirty="0">
                <a:effectLst/>
              </a:rPr>
              <a:t> edition), </a:t>
            </a:r>
          </a:p>
          <a:p>
            <a:pPr lvl="1"/>
            <a:r>
              <a:rPr lang="en-US" dirty="0">
                <a:effectLst/>
              </a:rPr>
              <a:t>An online version is available at </a:t>
            </a:r>
            <a:r>
              <a:rPr lang="en-US" u="sng" dirty="0">
                <a:effectLst/>
                <a:hlinkClick r:id="rId2"/>
              </a:rPr>
              <a:t>http://www.spatialanalysisonline.com/HTML/index.html</a:t>
            </a:r>
            <a:r>
              <a:rPr lang="en-US" dirty="0">
                <a:effectLst/>
              </a:rPr>
              <a:t>  </a:t>
            </a:r>
          </a:p>
          <a:p>
            <a:pPr lvl="1"/>
            <a:endParaRPr lang="en-US" dirty="0"/>
          </a:p>
        </p:txBody>
      </p:sp>
    </p:spTree>
    <p:extLst>
      <p:ext uri="{BB962C8B-B14F-4D97-AF65-F5344CB8AC3E}">
        <p14:creationId xmlns:p14="http://schemas.microsoft.com/office/powerpoint/2010/main" val="189222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6844-7203-4DD6-833D-A39F4D69643C}"/>
              </a:ext>
            </a:extLst>
          </p:cNvPr>
          <p:cNvSpPr>
            <a:spLocks noGrp="1"/>
          </p:cNvSpPr>
          <p:nvPr>
            <p:ph type="title"/>
          </p:nvPr>
        </p:nvSpPr>
        <p:spPr/>
        <p:txBody>
          <a:bodyPr/>
          <a:lstStyle/>
          <a:p>
            <a:r>
              <a:rPr lang="en-US" b="1" dirty="0"/>
              <a:t>ArcGIS &amp; Slack</a:t>
            </a:r>
          </a:p>
        </p:txBody>
      </p:sp>
      <p:sp>
        <p:nvSpPr>
          <p:cNvPr id="3" name="Content Placeholder 2">
            <a:extLst>
              <a:ext uri="{FF2B5EF4-FFF2-40B4-BE49-F238E27FC236}">
                <a16:creationId xmlns:a16="http://schemas.microsoft.com/office/drawing/2014/main" id="{A5D60ED1-05FA-45F9-8B9F-BB4F9D5B9BFD}"/>
              </a:ext>
            </a:extLst>
          </p:cNvPr>
          <p:cNvSpPr>
            <a:spLocks noGrp="1"/>
          </p:cNvSpPr>
          <p:nvPr>
            <p:ph idx="1"/>
          </p:nvPr>
        </p:nvSpPr>
        <p:spPr/>
        <p:txBody>
          <a:bodyPr/>
          <a:lstStyle/>
          <a:p>
            <a:r>
              <a:rPr lang="en-US" dirty="0"/>
              <a:t>https://docs.google.com/spreadsheets/d/1RTPhUiCE5RQFGIFa5iEX6kz4MWgEweVldInDvnJQNVg/edit?usp=sharing</a:t>
            </a:r>
          </a:p>
        </p:txBody>
      </p:sp>
      <p:pic>
        <p:nvPicPr>
          <p:cNvPr id="4" name="Picture 3">
            <a:extLst>
              <a:ext uri="{FF2B5EF4-FFF2-40B4-BE49-F238E27FC236}">
                <a16:creationId xmlns:a16="http://schemas.microsoft.com/office/drawing/2014/main" id="{1CDEDA23-9309-41DF-979F-7C6F302FCCF5}"/>
              </a:ext>
            </a:extLst>
          </p:cNvPr>
          <p:cNvPicPr>
            <a:picLocks noChangeAspect="1"/>
          </p:cNvPicPr>
          <p:nvPr/>
        </p:nvPicPr>
        <p:blipFill>
          <a:blip r:embed="rId2"/>
          <a:stretch>
            <a:fillRect/>
          </a:stretch>
        </p:blipFill>
        <p:spPr>
          <a:xfrm>
            <a:off x="3045991" y="2803238"/>
            <a:ext cx="6066888" cy="3864980"/>
          </a:xfrm>
          <a:prstGeom prst="rect">
            <a:avLst/>
          </a:prstGeom>
        </p:spPr>
      </p:pic>
    </p:spTree>
    <p:extLst>
      <p:ext uri="{BB962C8B-B14F-4D97-AF65-F5344CB8AC3E}">
        <p14:creationId xmlns:p14="http://schemas.microsoft.com/office/powerpoint/2010/main" val="2273456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52B6-0E35-47A5-A08B-A698A8AC5DC5}"/>
              </a:ext>
            </a:extLst>
          </p:cNvPr>
          <p:cNvSpPr>
            <a:spLocks noGrp="1"/>
          </p:cNvSpPr>
          <p:nvPr>
            <p:ph type="title"/>
          </p:nvPr>
        </p:nvSpPr>
        <p:spPr/>
        <p:txBody>
          <a:bodyPr/>
          <a:lstStyle/>
          <a:p>
            <a:r>
              <a:rPr lang="en-US" b="1" dirty="0"/>
              <a:t>Grading</a:t>
            </a:r>
          </a:p>
        </p:txBody>
      </p:sp>
      <p:sp>
        <p:nvSpPr>
          <p:cNvPr id="3" name="Content Placeholder 2">
            <a:extLst>
              <a:ext uri="{FF2B5EF4-FFF2-40B4-BE49-F238E27FC236}">
                <a16:creationId xmlns:a16="http://schemas.microsoft.com/office/drawing/2014/main" id="{99D7E1CE-BE4F-4776-B5C5-0A6E920094AB}"/>
              </a:ext>
            </a:extLst>
          </p:cNvPr>
          <p:cNvSpPr>
            <a:spLocks noGrp="1"/>
          </p:cNvSpPr>
          <p:nvPr>
            <p:ph idx="1"/>
          </p:nvPr>
        </p:nvSpPr>
        <p:spPr/>
        <p:txBody>
          <a:bodyPr>
            <a:normAutofit lnSpcReduction="10000"/>
          </a:bodyPr>
          <a:lstStyle/>
          <a:p>
            <a:r>
              <a:rPr lang="en-US" dirty="0"/>
              <a:t>7 point scale</a:t>
            </a:r>
          </a:p>
          <a:p>
            <a:r>
              <a:rPr lang="en-US" dirty="0"/>
              <a:t>Midterm exam – Week of May 5</a:t>
            </a:r>
            <a:r>
              <a:rPr lang="en-US" baseline="30000" dirty="0"/>
              <a:t>th</a:t>
            </a:r>
            <a:r>
              <a:rPr lang="en-US" dirty="0"/>
              <a:t> -20% </a:t>
            </a:r>
          </a:p>
          <a:p>
            <a:r>
              <a:rPr lang="en-US" dirty="0"/>
              <a:t>Final exam – week of may 7</a:t>
            </a:r>
            <a:r>
              <a:rPr lang="en-US" baseline="30000" dirty="0"/>
              <a:t>th</a:t>
            </a:r>
            <a:r>
              <a:rPr lang="en-US" dirty="0"/>
              <a:t> - 20%  </a:t>
            </a:r>
          </a:p>
          <a:p>
            <a:r>
              <a:rPr lang="en-US" dirty="0"/>
              <a:t>Labs - -40%  </a:t>
            </a:r>
          </a:p>
          <a:p>
            <a:r>
              <a:rPr lang="en-US" dirty="0"/>
              <a:t>Final Project – Last week of class -20% </a:t>
            </a:r>
          </a:p>
          <a:p>
            <a:pPr lvl="1"/>
            <a:r>
              <a:rPr lang="en-US" dirty="0"/>
              <a:t>(intermediates are 10% / paper is worth 65% / Presentation is worth 25%)</a:t>
            </a:r>
          </a:p>
          <a:p>
            <a:pPr lvl="1"/>
            <a:r>
              <a:rPr lang="en-US" sz="2200" b="1" dirty="0"/>
              <a:t>Proposal </a:t>
            </a:r>
            <a:r>
              <a:rPr lang="en-US" sz="2200" dirty="0"/>
              <a:t>(1 ~ 3 pages, due on </a:t>
            </a:r>
            <a:r>
              <a:rPr lang="en-US" sz="2200" b="1" dirty="0"/>
              <a:t>March 30</a:t>
            </a:r>
            <a:r>
              <a:rPr lang="en-US" sz="2200" b="1" baseline="30000" dirty="0"/>
              <a:t>th</a:t>
            </a:r>
            <a:r>
              <a:rPr lang="en-US" sz="2200" dirty="0"/>
              <a:t>) </a:t>
            </a:r>
          </a:p>
          <a:p>
            <a:pPr lvl="1"/>
            <a:r>
              <a:rPr lang="en-US" sz="2200" b="1" dirty="0"/>
              <a:t>Introduction</a:t>
            </a:r>
            <a:r>
              <a:rPr lang="en-US" sz="2200" dirty="0"/>
              <a:t> (due </a:t>
            </a:r>
            <a:r>
              <a:rPr lang="en-US" sz="2200" b="1" dirty="0"/>
              <a:t>April 9</a:t>
            </a:r>
            <a:r>
              <a:rPr lang="en-US" sz="2200" b="1" baseline="30000" dirty="0"/>
              <a:t>th</a:t>
            </a:r>
            <a:r>
              <a:rPr lang="en-US" sz="2200" dirty="0"/>
              <a:t>)</a:t>
            </a:r>
          </a:p>
          <a:p>
            <a:pPr lvl="1"/>
            <a:r>
              <a:rPr lang="en-US" sz="2200" b="1" dirty="0"/>
              <a:t>Full Term Paper </a:t>
            </a:r>
            <a:r>
              <a:rPr lang="en-US" sz="2200" dirty="0"/>
              <a:t>(10 ~ 15 pages, due on </a:t>
            </a:r>
            <a:r>
              <a:rPr lang="en-US" sz="2200" b="1" dirty="0"/>
              <a:t>May 5</a:t>
            </a:r>
            <a:r>
              <a:rPr lang="en-US" sz="2200" b="1" baseline="30000" dirty="0"/>
              <a:t>th</a:t>
            </a:r>
            <a:r>
              <a:rPr lang="en-US" sz="2200" dirty="0"/>
              <a:t>) </a:t>
            </a:r>
          </a:p>
          <a:p>
            <a:r>
              <a:rPr lang="en-US" sz="2400" dirty="0"/>
              <a:t>Graduate student presentations</a:t>
            </a:r>
          </a:p>
          <a:p>
            <a:pPr lvl="1"/>
            <a:endParaRPr lang="en-US" dirty="0"/>
          </a:p>
          <a:p>
            <a:endParaRPr lang="en-US" dirty="0"/>
          </a:p>
        </p:txBody>
      </p:sp>
    </p:spTree>
    <p:extLst>
      <p:ext uri="{BB962C8B-B14F-4D97-AF65-F5344CB8AC3E}">
        <p14:creationId xmlns:p14="http://schemas.microsoft.com/office/powerpoint/2010/main" val="1141957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2768-19AC-463D-9C9B-C813C32B2A80}"/>
              </a:ext>
            </a:extLst>
          </p:cNvPr>
          <p:cNvSpPr>
            <a:spLocks noGrp="1"/>
          </p:cNvSpPr>
          <p:nvPr>
            <p:ph type="title"/>
          </p:nvPr>
        </p:nvSpPr>
        <p:spPr/>
        <p:txBody>
          <a:bodyPr/>
          <a:lstStyle/>
          <a:p>
            <a:r>
              <a:rPr lang="en-US" b="1" dirty="0"/>
              <a:t>Final Project</a:t>
            </a:r>
          </a:p>
        </p:txBody>
      </p:sp>
      <p:sp>
        <p:nvSpPr>
          <p:cNvPr id="3" name="Content Placeholder 2">
            <a:extLst>
              <a:ext uri="{FF2B5EF4-FFF2-40B4-BE49-F238E27FC236}">
                <a16:creationId xmlns:a16="http://schemas.microsoft.com/office/drawing/2014/main" id="{1EF28199-7ED9-44BD-8B03-17B0F4B1ED71}"/>
              </a:ext>
            </a:extLst>
          </p:cNvPr>
          <p:cNvSpPr>
            <a:spLocks noGrp="1"/>
          </p:cNvSpPr>
          <p:nvPr>
            <p:ph idx="1"/>
          </p:nvPr>
        </p:nvSpPr>
        <p:spPr/>
        <p:txBody>
          <a:bodyPr/>
          <a:lstStyle/>
          <a:p>
            <a:r>
              <a:rPr lang="en-US" dirty="0"/>
              <a:t>Identify a biophysical, human, or environmental problem that requires spatial analysis using GIS. Describe the problem that you are interested in. Discuss what kind of GIS analysis you want to use and the implementation strategy you have chosen. Present simple diagrams or maps that illustrate your approach. Apply your approach to real-world data and present the results of your project in oral form. </a:t>
            </a:r>
            <a:r>
              <a:rPr lang="en-US" b="1" dirty="0"/>
              <a:t>All students</a:t>
            </a:r>
            <a:r>
              <a:rPr lang="en-US" dirty="0"/>
              <a:t> are also required to write a term paper based on the final project. The intermediate deliverables count towards 10% of the final project grade, the term paper counts 65% of the final project grade and the presentation counts towards the remaining 25%.   </a:t>
            </a:r>
          </a:p>
          <a:p>
            <a:endParaRPr lang="en-US" dirty="0"/>
          </a:p>
        </p:txBody>
      </p:sp>
    </p:spTree>
    <p:extLst>
      <p:ext uri="{BB962C8B-B14F-4D97-AF65-F5344CB8AC3E}">
        <p14:creationId xmlns:p14="http://schemas.microsoft.com/office/powerpoint/2010/main" val="380053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76E1E-0B1A-4BF5-A54A-1184A12662AD}"/>
              </a:ext>
            </a:extLst>
          </p:cNvPr>
          <p:cNvSpPr>
            <a:spLocks noGrp="1"/>
          </p:cNvSpPr>
          <p:nvPr>
            <p:ph type="title"/>
          </p:nvPr>
        </p:nvSpPr>
        <p:spPr>
          <a:xfrm>
            <a:off x="213360" y="232411"/>
            <a:ext cx="9875520" cy="1356360"/>
          </a:xfrm>
        </p:spPr>
        <p:txBody>
          <a:bodyPr/>
          <a:lstStyle/>
          <a:p>
            <a:r>
              <a:rPr lang="en-US" b="1" dirty="0"/>
              <a:t>Class Thursday: GIS Review</a:t>
            </a:r>
          </a:p>
        </p:txBody>
      </p:sp>
      <p:sp>
        <p:nvSpPr>
          <p:cNvPr id="3" name="Content Placeholder 2">
            <a:extLst>
              <a:ext uri="{FF2B5EF4-FFF2-40B4-BE49-F238E27FC236}">
                <a16:creationId xmlns:a16="http://schemas.microsoft.com/office/drawing/2014/main" id="{DBE257D1-5C95-406C-B6CF-912F91AF2109}"/>
              </a:ext>
            </a:extLst>
          </p:cNvPr>
          <p:cNvSpPr>
            <a:spLocks noGrp="1"/>
          </p:cNvSpPr>
          <p:nvPr>
            <p:ph idx="1"/>
          </p:nvPr>
        </p:nvSpPr>
        <p:spPr>
          <a:xfrm>
            <a:off x="216009" y="1211581"/>
            <a:ext cx="9872871" cy="4038600"/>
          </a:xfrm>
        </p:spPr>
        <p:txBody>
          <a:bodyPr/>
          <a:lstStyle/>
          <a:p>
            <a:r>
              <a:rPr lang="en-US" dirty="0"/>
              <a:t>Key Labs are on BB</a:t>
            </a:r>
          </a:p>
          <a:p>
            <a:r>
              <a:rPr lang="en-US" dirty="0"/>
              <a:t>I will be available to help walk through them</a:t>
            </a:r>
          </a:p>
        </p:txBody>
      </p:sp>
      <p:pic>
        <p:nvPicPr>
          <p:cNvPr id="5" name="Picture 4">
            <a:extLst>
              <a:ext uri="{FF2B5EF4-FFF2-40B4-BE49-F238E27FC236}">
                <a16:creationId xmlns:a16="http://schemas.microsoft.com/office/drawing/2014/main" id="{16B64ACF-D189-4730-82CB-9A9CD4C04E44}"/>
              </a:ext>
            </a:extLst>
          </p:cNvPr>
          <p:cNvPicPr>
            <a:picLocks noChangeAspect="1"/>
          </p:cNvPicPr>
          <p:nvPr/>
        </p:nvPicPr>
        <p:blipFill rotWithShape="1">
          <a:blip r:embed="rId2">
            <a:extLst>
              <a:ext uri="{28A0092B-C50C-407E-A947-70E740481C1C}">
                <a14:useLocalDpi xmlns:a14="http://schemas.microsoft.com/office/drawing/2010/main" val="0"/>
              </a:ext>
            </a:extLst>
          </a:blip>
          <a:srcRect l="7902" t="7240" r="23036" b="14138"/>
          <a:stretch/>
        </p:blipFill>
        <p:spPr>
          <a:xfrm>
            <a:off x="784862" y="3284221"/>
            <a:ext cx="5082538" cy="3253155"/>
          </a:xfrm>
          <a:prstGeom prst="rect">
            <a:avLst/>
          </a:prstGeom>
        </p:spPr>
      </p:pic>
      <p:pic>
        <p:nvPicPr>
          <p:cNvPr id="5122" name="Picture 2" descr="Image result for multiple map projections">
            <a:extLst>
              <a:ext uri="{FF2B5EF4-FFF2-40B4-BE49-F238E27FC236}">
                <a16:creationId xmlns:a16="http://schemas.microsoft.com/office/drawing/2014/main" id="{D86DF589-8BB8-4684-84E7-AB166F13B2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3" t="25194" r="5250" b="2972"/>
          <a:stretch/>
        </p:blipFill>
        <p:spPr bwMode="auto">
          <a:xfrm>
            <a:off x="6634480" y="3474720"/>
            <a:ext cx="5420359" cy="328422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2.jpeg">
            <a:extLst>
              <a:ext uri="{FF2B5EF4-FFF2-40B4-BE49-F238E27FC236}">
                <a16:creationId xmlns:a16="http://schemas.microsoft.com/office/drawing/2014/main" id="{675ABEDB-D973-4227-9842-B321851EF27F}"/>
              </a:ext>
            </a:extLst>
          </p:cNvPr>
          <p:cNvPicPr/>
          <p:nvPr/>
        </p:nvPicPr>
        <p:blipFill>
          <a:blip r:embed="rId4" cstate="print"/>
          <a:stretch>
            <a:fillRect/>
          </a:stretch>
        </p:blipFill>
        <p:spPr>
          <a:xfrm>
            <a:off x="7039611" y="243840"/>
            <a:ext cx="4862828" cy="3230880"/>
          </a:xfrm>
          <a:prstGeom prst="rect">
            <a:avLst/>
          </a:prstGeom>
        </p:spPr>
      </p:pic>
    </p:spTree>
    <p:extLst>
      <p:ext uri="{BB962C8B-B14F-4D97-AF65-F5344CB8AC3E}">
        <p14:creationId xmlns:p14="http://schemas.microsoft.com/office/powerpoint/2010/main" val="2274903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ile the cat's away the mice will play">
            <a:extLst>
              <a:ext uri="{FF2B5EF4-FFF2-40B4-BE49-F238E27FC236}">
                <a16:creationId xmlns:a16="http://schemas.microsoft.com/office/drawing/2014/main" id="{FA55C74B-034D-41C9-95FB-D3FB55A8CC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23" r="821" b="2191"/>
          <a:stretch/>
        </p:blipFill>
        <p:spPr bwMode="auto">
          <a:xfrm>
            <a:off x="2667000" y="1040295"/>
            <a:ext cx="6801678" cy="4784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097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A51F-1CD5-4E2D-84D1-AD79901DAB25}"/>
              </a:ext>
            </a:extLst>
          </p:cNvPr>
          <p:cNvSpPr>
            <a:spLocks noGrp="1"/>
          </p:cNvSpPr>
          <p:nvPr>
            <p:ph type="title"/>
          </p:nvPr>
        </p:nvSpPr>
        <p:spPr/>
        <p:txBody>
          <a:bodyPr/>
          <a:lstStyle/>
          <a:p>
            <a:r>
              <a:rPr lang="en-US" b="1" dirty="0"/>
              <a:t>Plan for this week</a:t>
            </a:r>
          </a:p>
        </p:txBody>
      </p:sp>
      <p:sp>
        <p:nvSpPr>
          <p:cNvPr id="3" name="Content Placeholder 2">
            <a:extLst>
              <a:ext uri="{FF2B5EF4-FFF2-40B4-BE49-F238E27FC236}">
                <a16:creationId xmlns:a16="http://schemas.microsoft.com/office/drawing/2014/main" id="{048C2E57-C184-4724-B513-A09EC09850F1}"/>
              </a:ext>
            </a:extLst>
          </p:cNvPr>
          <p:cNvSpPr>
            <a:spLocks noGrp="1"/>
          </p:cNvSpPr>
          <p:nvPr>
            <p:ph idx="1"/>
          </p:nvPr>
        </p:nvSpPr>
        <p:spPr/>
        <p:txBody>
          <a:bodyPr/>
          <a:lstStyle/>
          <a:p>
            <a:pPr marL="45720" indent="0">
              <a:buNone/>
            </a:pPr>
            <a:r>
              <a:rPr lang="en-US" b="1" u="sng" dirty="0"/>
              <a:t>Tuesday:</a:t>
            </a:r>
          </a:p>
          <a:p>
            <a:r>
              <a:rPr lang="en-US" dirty="0"/>
              <a:t>Introduce ourselves</a:t>
            </a:r>
          </a:p>
          <a:p>
            <a:r>
              <a:rPr lang="en-US" dirty="0"/>
              <a:t>Cover an example of spatial analysis</a:t>
            </a:r>
          </a:p>
          <a:p>
            <a:r>
              <a:rPr lang="en-US" dirty="0"/>
              <a:t>Cover course outline and expectations</a:t>
            </a:r>
          </a:p>
          <a:p>
            <a:endParaRPr lang="en-US" dirty="0"/>
          </a:p>
          <a:p>
            <a:pPr marL="45720" indent="0">
              <a:buNone/>
            </a:pPr>
            <a:r>
              <a:rPr lang="en-US" b="1" u="sng" dirty="0"/>
              <a:t>Thursday:</a:t>
            </a:r>
          </a:p>
          <a:p>
            <a:r>
              <a:rPr lang="en-US" dirty="0"/>
              <a:t>GIS Refresher</a:t>
            </a:r>
          </a:p>
        </p:txBody>
      </p:sp>
    </p:spTree>
    <p:extLst>
      <p:ext uri="{BB962C8B-B14F-4D97-AF65-F5344CB8AC3E}">
        <p14:creationId xmlns:p14="http://schemas.microsoft.com/office/powerpoint/2010/main" val="172145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BE4BF-2649-4D4D-915C-E5C9B748E542}"/>
              </a:ext>
            </a:extLst>
          </p:cNvPr>
          <p:cNvSpPr>
            <a:spLocks noGrp="1"/>
          </p:cNvSpPr>
          <p:nvPr>
            <p:ph type="title"/>
          </p:nvPr>
        </p:nvSpPr>
        <p:spPr/>
        <p:txBody>
          <a:bodyPr/>
          <a:lstStyle/>
          <a:p>
            <a:r>
              <a:rPr lang="en-US" b="1" dirty="0"/>
              <a:t>Instructor and Teaching Assistant</a:t>
            </a:r>
          </a:p>
        </p:txBody>
      </p:sp>
      <p:pic>
        <p:nvPicPr>
          <p:cNvPr id="4" name="Content Placeholder 3">
            <a:extLst>
              <a:ext uri="{FF2B5EF4-FFF2-40B4-BE49-F238E27FC236}">
                <a16:creationId xmlns:a16="http://schemas.microsoft.com/office/drawing/2014/main" id="{A89E4230-0601-4B26-82CF-A3DE76EE67A6}"/>
              </a:ext>
            </a:extLst>
          </p:cNvPr>
          <p:cNvPicPr>
            <a:picLocks noGrp="1" noChangeAspect="1"/>
          </p:cNvPicPr>
          <p:nvPr>
            <p:ph idx="1"/>
          </p:nvPr>
        </p:nvPicPr>
        <p:blipFill rotWithShape="1">
          <a:blip r:embed="rId2"/>
          <a:srcRect r="527" b="11762"/>
          <a:stretch/>
        </p:blipFill>
        <p:spPr>
          <a:xfrm>
            <a:off x="3122101" y="3018493"/>
            <a:ext cx="5913314" cy="2136437"/>
          </a:xfrm>
          <a:prstGeom prst="rect">
            <a:avLst/>
          </a:prstGeom>
          <a:noFill/>
        </p:spPr>
      </p:pic>
    </p:spTree>
    <p:extLst>
      <p:ext uri="{BB962C8B-B14F-4D97-AF65-F5344CB8AC3E}">
        <p14:creationId xmlns:p14="http://schemas.microsoft.com/office/powerpoint/2010/main" val="3684336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A3CB-8F4E-4D8E-B05E-F5ECFCC5E6F0}"/>
              </a:ext>
            </a:extLst>
          </p:cNvPr>
          <p:cNvSpPr>
            <a:spLocks noGrp="1"/>
          </p:cNvSpPr>
          <p:nvPr>
            <p:ph type="title"/>
          </p:nvPr>
        </p:nvSpPr>
        <p:spPr/>
        <p:txBody>
          <a:bodyPr/>
          <a:lstStyle/>
          <a:p>
            <a:r>
              <a:rPr lang="en-US" b="1" dirty="0"/>
              <a:t>My Background</a:t>
            </a:r>
          </a:p>
        </p:txBody>
      </p:sp>
      <p:sp>
        <p:nvSpPr>
          <p:cNvPr id="3" name="Content Placeholder 2">
            <a:extLst>
              <a:ext uri="{FF2B5EF4-FFF2-40B4-BE49-F238E27FC236}">
                <a16:creationId xmlns:a16="http://schemas.microsoft.com/office/drawing/2014/main" id="{1EB93655-EBC4-4754-86E8-45E35E86AA98}"/>
              </a:ext>
            </a:extLst>
          </p:cNvPr>
          <p:cNvSpPr>
            <a:spLocks noGrp="1"/>
          </p:cNvSpPr>
          <p:nvPr>
            <p:ph idx="1"/>
          </p:nvPr>
        </p:nvSpPr>
        <p:spPr/>
        <p:txBody>
          <a:bodyPr/>
          <a:lstStyle/>
          <a:p>
            <a:r>
              <a:rPr lang="en-US" dirty="0"/>
              <a:t>Applications of GIS in Hydrology and Environmental science</a:t>
            </a:r>
          </a:p>
          <a:p>
            <a:pPr lvl="1"/>
            <a:r>
              <a:rPr lang="en-US" dirty="0"/>
              <a:t>B.S. In Environmental Science and Policy from Plymouth State University</a:t>
            </a:r>
          </a:p>
          <a:p>
            <a:pPr lvl="1"/>
            <a:r>
              <a:rPr lang="en-US" dirty="0"/>
              <a:t>M.S. In Environmental Science from KU</a:t>
            </a:r>
          </a:p>
          <a:p>
            <a:r>
              <a:rPr lang="en-US" dirty="0"/>
              <a:t>Operational Cartography</a:t>
            </a:r>
          </a:p>
          <a:p>
            <a:r>
              <a:rPr lang="en-US" dirty="0"/>
              <a:t>Big Data Remote Sensing (Google Earth Engine)</a:t>
            </a:r>
          </a:p>
          <a:p>
            <a:r>
              <a:rPr lang="en-US" dirty="0"/>
              <a:t>National Water Model</a:t>
            </a:r>
          </a:p>
        </p:txBody>
      </p:sp>
    </p:spTree>
    <p:extLst>
      <p:ext uri="{BB962C8B-B14F-4D97-AF65-F5344CB8AC3E}">
        <p14:creationId xmlns:p14="http://schemas.microsoft.com/office/powerpoint/2010/main" val="3698204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0D732-812E-4D94-80AB-EC3E9FC2A254}"/>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276416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9156952" y="250519"/>
            <a:ext cx="250539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Lato Light"/>
                <a:ea typeface="Lato Light"/>
                <a:cs typeface="Lato Light"/>
                <a:sym typeface="Lato Light"/>
              </a:rPr>
              <a:t>University of Illinois Urbana-Champaign</a:t>
            </a:r>
            <a:endParaRPr sz="1800" dirty="0">
              <a:latin typeface="Lato Light"/>
              <a:ea typeface="Lato Light"/>
              <a:cs typeface="Lato Light"/>
              <a:sym typeface="Lato Light"/>
            </a:endParaRPr>
          </a:p>
        </p:txBody>
      </p:sp>
      <p:grpSp>
        <p:nvGrpSpPr>
          <p:cNvPr id="108" name="Shape 108"/>
          <p:cNvGrpSpPr/>
          <p:nvPr/>
        </p:nvGrpSpPr>
        <p:grpSpPr>
          <a:xfrm>
            <a:off x="263219" y="250519"/>
            <a:ext cx="8745869" cy="4936443"/>
            <a:chOff x="263219" y="250519"/>
            <a:chExt cx="8745869" cy="4936443"/>
          </a:xfrm>
        </p:grpSpPr>
        <p:pic>
          <p:nvPicPr>
            <p:cNvPr id="109" name="Shape 109"/>
            <p:cNvPicPr preferRelativeResize="0"/>
            <p:nvPr/>
          </p:nvPicPr>
          <p:blipFill rotWithShape="1">
            <a:blip r:embed="rId3">
              <a:alphaModFix/>
            </a:blip>
            <a:srcRect/>
            <a:stretch/>
          </p:blipFill>
          <p:spPr>
            <a:xfrm>
              <a:off x="263219" y="250519"/>
              <a:ext cx="8745869" cy="4936443"/>
            </a:xfrm>
            <a:prstGeom prst="rect">
              <a:avLst/>
            </a:prstGeom>
            <a:noFill/>
            <a:ln>
              <a:noFill/>
            </a:ln>
          </p:spPr>
        </p:pic>
        <p:pic>
          <p:nvPicPr>
            <p:cNvPr id="110" name="Shape 110"/>
            <p:cNvPicPr preferRelativeResize="0"/>
            <p:nvPr/>
          </p:nvPicPr>
          <p:blipFill rotWithShape="1">
            <a:blip r:embed="rId4">
              <a:alphaModFix/>
            </a:blip>
            <a:srcRect/>
            <a:stretch/>
          </p:blipFill>
          <p:spPr>
            <a:xfrm>
              <a:off x="263219" y="4065211"/>
              <a:ext cx="1141842" cy="1121751"/>
            </a:xfrm>
            <a:prstGeom prst="rect">
              <a:avLst/>
            </a:prstGeom>
            <a:noFill/>
            <a:ln>
              <a:noFill/>
            </a:ln>
          </p:spPr>
        </p:pic>
      </p:grpSp>
      <p:sp>
        <p:nvSpPr>
          <p:cNvPr id="111" name="Shape 111"/>
          <p:cNvSpPr/>
          <p:nvPr/>
        </p:nvSpPr>
        <p:spPr>
          <a:xfrm>
            <a:off x="1405061" y="5997714"/>
            <a:ext cx="1835404" cy="64633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dirty="0">
                <a:latin typeface="Lato Light"/>
                <a:ea typeface="Lato Light"/>
                <a:cs typeface="Lato Light"/>
                <a:sym typeface="Lato Light"/>
              </a:rPr>
              <a:t>UIUC LIDAR </a:t>
            </a:r>
            <a:endParaRPr dirty="0"/>
          </a:p>
          <a:p>
            <a:pPr marL="0" marR="0" lvl="0" indent="0" algn="r" rtl="0">
              <a:spcBef>
                <a:spcPts val="0"/>
              </a:spcBef>
              <a:spcAft>
                <a:spcPts val="0"/>
              </a:spcAft>
              <a:buNone/>
            </a:pPr>
            <a:r>
              <a:rPr lang="en-US" sz="1800" dirty="0">
                <a:latin typeface="Lato Light"/>
                <a:ea typeface="Lato Light"/>
                <a:cs typeface="Lato Light"/>
                <a:sym typeface="Lato Light"/>
              </a:rPr>
              <a:t>Point Cloud</a:t>
            </a:r>
            <a:endParaRPr sz="1800" dirty="0">
              <a:latin typeface="Lato Light"/>
              <a:ea typeface="Lato Light"/>
              <a:cs typeface="Lato Light"/>
              <a:sym typeface="Lato Light"/>
            </a:endParaRPr>
          </a:p>
        </p:txBody>
      </p:sp>
      <p:pic>
        <p:nvPicPr>
          <p:cNvPr id="112" name="Shape 112"/>
          <p:cNvPicPr preferRelativeResize="0"/>
          <p:nvPr/>
        </p:nvPicPr>
        <p:blipFill rotWithShape="1">
          <a:blip r:embed="rId5">
            <a:alphaModFix/>
          </a:blip>
          <a:srcRect/>
          <a:stretch/>
        </p:blipFill>
        <p:spPr>
          <a:xfrm>
            <a:off x="3241370" y="1707601"/>
            <a:ext cx="8712957" cy="4936443"/>
          </a:xfrm>
          <a:prstGeom prst="rect">
            <a:avLst/>
          </a:prstGeom>
          <a:noFill/>
          <a:ln>
            <a:noFill/>
          </a:ln>
        </p:spPr>
      </p:pic>
    </p:spTree>
    <p:extLst>
      <p:ext uri="{BB962C8B-B14F-4D97-AF65-F5344CB8AC3E}">
        <p14:creationId xmlns:p14="http://schemas.microsoft.com/office/powerpoint/2010/main" val="173974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Font typeface="Lato Light"/>
              <a:buNone/>
            </a:pPr>
            <a:r>
              <a:rPr lang="en-US" sz="4400" b="1" i="0" u="none" strike="noStrike" cap="none" dirty="0">
                <a:solidFill>
                  <a:schemeClr val="tx1"/>
                </a:solidFill>
                <a:latin typeface="Lato Light"/>
                <a:ea typeface="Lato Light"/>
                <a:cs typeface="Lato Light"/>
                <a:sym typeface="Lato Light"/>
              </a:rPr>
              <a:t>UIUC Results</a:t>
            </a:r>
            <a:endParaRPr sz="4400" b="1" i="0" u="none" strike="noStrike" cap="none" dirty="0">
              <a:solidFill>
                <a:schemeClr val="tx1"/>
              </a:solidFill>
              <a:latin typeface="Lato Light"/>
              <a:ea typeface="Lato Light"/>
              <a:cs typeface="Lato Light"/>
              <a:sym typeface="Lato Light"/>
            </a:endParaRPr>
          </a:p>
        </p:txBody>
      </p:sp>
      <p:pic>
        <p:nvPicPr>
          <p:cNvPr id="257" name="Shape 257" descr="https://lh4.googleusercontent.com/AOTPeDRVSsXpqb0MgIZGHnWYNFbMu7mmRXG8F8tt5LQ60hpU5uuFPHOo0XDgHbTv8zfChnW4LvgWSsp4wPDs6_OfPPm7VnesmqjQQNfANmea6HHkY5LipCsPi5p0uNZZaKNcTIJk"/>
          <p:cNvPicPr preferRelativeResize="0"/>
          <p:nvPr/>
        </p:nvPicPr>
        <p:blipFill rotWithShape="1">
          <a:blip r:embed="rId3">
            <a:alphaModFix/>
          </a:blip>
          <a:srcRect/>
          <a:stretch/>
        </p:blipFill>
        <p:spPr>
          <a:xfrm>
            <a:off x="30005284" y="16227434"/>
            <a:ext cx="5587820" cy="2555670"/>
          </a:xfrm>
          <a:prstGeom prst="rect">
            <a:avLst/>
          </a:prstGeom>
          <a:noFill/>
          <a:ln>
            <a:noFill/>
          </a:ln>
        </p:spPr>
      </p:pic>
      <p:pic>
        <p:nvPicPr>
          <p:cNvPr id="258" name="Shape 258"/>
          <p:cNvPicPr preferRelativeResize="0">
            <a:picLocks noGrp="1"/>
          </p:cNvPicPr>
          <p:nvPr>
            <p:ph type="body" idx="1"/>
          </p:nvPr>
        </p:nvPicPr>
        <p:blipFill rotWithShape="1">
          <a:blip r:embed="rId4">
            <a:alphaModFix/>
          </a:blip>
          <a:srcRect/>
          <a:stretch/>
        </p:blipFill>
        <p:spPr>
          <a:xfrm>
            <a:off x="4440449" y="686095"/>
            <a:ext cx="3694193" cy="5735880"/>
          </a:xfrm>
          <a:prstGeom prst="rect">
            <a:avLst/>
          </a:prstGeom>
          <a:noFill/>
          <a:ln>
            <a:noFill/>
          </a:ln>
        </p:spPr>
      </p:pic>
      <p:pic>
        <p:nvPicPr>
          <p:cNvPr id="259" name="Shape 259"/>
          <p:cNvPicPr preferRelativeResize="0"/>
          <p:nvPr/>
        </p:nvPicPr>
        <p:blipFill rotWithShape="1">
          <a:blip r:embed="rId5">
            <a:alphaModFix/>
          </a:blip>
          <a:srcRect/>
          <a:stretch/>
        </p:blipFill>
        <p:spPr>
          <a:xfrm>
            <a:off x="8275319" y="686095"/>
            <a:ext cx="3682219" cy="5735880"/>
          </a:xfrm>
          <a:prstGeom prst="rect">
            <a:avLst/>
          </a:prstGeom>
          <a:noFill/>
          <a:ln>
            <a:noFill/>
          </a:ln>
        </p:spPr>
      </p:pic>
      <p:sp>
        <p:nvSpPr>
          <p:cNvPr id="260" name="Shape 260"/>
          <p:cNvSpPr/>
          <p:nvPr/>
        </p:nvSpPr>
        <p:spPr>
          <a:xfrm>
            <a:off x="575153" y="1690688"/>
            <a:ext cx="3602249" cy="3046988"/>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lt1"/>
              </a:buClr>
              <a:buSzPts val="2400"/>
              <a:buFont typeface="Calibri"/>
              <a:buAutoNum type="arabicPeriod"/>
            </a:pPr>
            <a:r>
              <a:rPr lang="en-US" sz="2400" dirty="0">
                <a:latin typeface="Lato Light"/>
                <a:ea typeface="Lato Light"/>
                <a:cs typeface="Lato Light"/>
                <a:sym typeface="Lato Light"/>
              </a:rPr>
              <a:t>Last returns</a:t>
            </a:r>
            <a:endParaRPr dirty="0"/>
          </a:p>
          <a:p>
            <a:pPr marL="457200" marR="0" lvl="0" indent="-457200" algn="l" rtl="0">
              <a:spcBef>
                <a:spcPts val="0"/>
              </a:spcBef>
              <a:spcAft>
                <a:spcPts val="0"/>
              </a:spcAft>
              <a:buClr>
                <a:schemeClr val="lt1"/>
              </a:buClr>
              <a:buSzPts val="2400"/>
              <a:buFont typeface="Calibri"/>
              <a:buAutoNum type="arabicPeriod"/>
            </a:pPr>
            <a:r>
              <a:rPr lang="en-US" sz="2400" dirty="0">
                <a:latin typeface="Lato Light"/>
                <a:ea typeface="Lato Light"/>
                <a:cs typeface="Lato Light"/>
                <a:sym typeface="Lato Light"/>
              </a:rPr>
              <a:t>Regional (per tile) accuracies  </a:t>
            </a:r>
            <a:endParaRPr dirty="0"/>
          </a:p>
          <a:p>
            <a:pPr marL="457200" marR="0" lvl="0" indent="-304800" algn="l" rtl="0">
              <a:spcBef>
                <a:spcPts val="0"/>
              </a:spcBef>
              <a:spcAft>
                <a:spcPts val="0"/>
              </a:spcAft>
              <a:buClr>
                <a:schemeClr val="dk1"/>
              </a:buClr>
              <a:buSzPts val="2400"/>
              <a:buFont typeface="Calibri"/>
              <a:buNone/>
            </a:pPr>
            <a:endParaRPr sz="2400" dirty="0">
              <a:latin typeface="Lato Light"/>
              <a:ea typeface="Lato Light"/>
              <a:cs typeface="Lato Light"/>
              <a:sym typeface="Lato Light"/>
            </a:endParaRPr>
          </a:p>
          <a:p>
            <a:pPr marL="457200" marR="0" lvl="0" indent="-304800" algn="l" rtl="0">
              <a:spcBef>
                <a:spcPts val="0"/>
              </a:spcBef>
              <a:spcAft>
                <a:spcPts val="0"/>
              </a:spcAft>
              <a:buClr>
                <a:schemeClr val="dk1"/>
              </a:buClr>
              <a:buSzPts val="2400"/>
              <a:buFont typeface="Calibri"/>
              <a:buNone/>
            </a:pPr>
            <a:endParaRPr sz="2400" dirty="0">
              <a:latin typeface="Lato Light"/>
              <a:ea typeface="Lato Light"/>
              <a:cs typeface="Lato Light"/>
              <a:sym typeface="Lato Light"/>
            </a:endParaRPr>
          </a:p>
          <a:p>
            <a:pPr marL="457200" marR="0" lvl="0" indent="-457200" algn="l" rtl="0">
              <a:spcBef>
                <a:spcPts val="0"/>
              </a:spcBef>
              <a:spcAft>
                <a:spcPts val="0"/>
              </a:spcAft>
              <a:buClr>
                <a:schemeClr val="lt1"/>
              </a:buClr>
              <a:buSzPts val="2400"/>
              <a:buFont typeface="Arial"/>
              <a:buChar char="•"/>
            </a:pPr>
            <a:r>
              <a:rPr lang="en-US" sz="2400" dirty="0">
                <a:latin typeface="Lato Light"/>
                <a:ea typeface="Lato Light"/>
                <a:cs typeface="Lato Light"/>
                <a:sym typeface="Lato Light"/>
              </a:rPr>
              <a:t>No validation data for the righthand tiles</a:t>
            </a:r>
            <a:endParaRPr sz="2400" dirty="0">
              <a:latin typeface="Lato Light"/>
              <a:ea typeface="Lato Light"/>
              <a:cs typeface="Lato Light"/>
              <a:sym typeface="Lato Light"/>
            </a:endParaRPr>
          </a:p>
          <a:p>
            <a:pPr marL="285750" marR="0" lvl="0" indent="-133350" algn="l" rtl="0">
              <a:spcBef>
                <a:spcPts val="0"/>
              </a:spcBef>
              <a:spcAft>
                <a:spcPts val="0"/>
              </a:spcAft>
              <a:buClr>
                <a:schemeClr val="dk1"/>
              </a:buClr>
              <a:buSzPts val="2400"/>
              <a:buFont typeface="Arial"/>
              <a:buNone/>
            </a:pPr>
            <a:endParaRPr sz="2400" dirty="0">
              <a:latin typeface="Lato Light"/>
              <a:ea typeface="Lato Light"/>
              <a:cs typeface="Lato Light"/>
              <a:sym typeface="Lato Light"/>
            </a:endParaRPr>
          </a:p>
        </p:txBody>
      </p:sp>
      <p:sp>
        <p:nvSpPr>
          <p:cNvPr id="261" name="Shape 261"/>
          <p:cNvSpPr/>
          <p:nvPr/>
        </p:nvSpPr>
        <p:spPr>
          <a:xfrm>
            <a:off x="10580913" y="405569"/>
            <a:ext cx="1517301" cy="6296932"/>
          </a:xfrm>
          <a:prstGeom prst="ellipse">
            <a:avLst/>
          </a:prstGeom>
          <a:noFill/>
          <a:ln w="38100" cap="flat" cmpd="sng">
            <a:solidFill>
              <a:srgbClr val="C00000"/>
            </a:solidFill>
            <a:prstDash val="solid"/>
            <a:miter lim="8000"/>
            <a:headEnd type="none" w="med" len="med"/>
            <a:tailEnd type="non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Shape 262"/>
          <p:cNvSpPr txBox="1"/>
          <p:nvPr/>
        </p:nvSpPr>
        <p:spPr>
          <a:xfrm>
            <a:off x="5780314" y="179614"/>
            <a:ext cx="4947557" cy="3755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30FF88"/>
                </a:solidFill>
                <a:latin typeface="Lato"/>
                <a:ea typeface="Lato"/>
                <a:cs typeface="Lato"/>
                <a:sym typeface="Lato"/>
              </a:rPr>
              <a:t>       1.			                              2.</a:t>
            </a:r>
            <a:endParaRPr sz="1800">
              <a:solidFill>
                <a:srgbClr val="30FF88"/>
              </a:solidFill>
              <a:latin typeface="Lato"/>
              <a:ea typeface="Lato"/>
              <a:cs typeface="Lato"/>
              <a:sym typeface="Lato"/>
            </a:endParaRPr>
          </a:p>
        </p:txBody>
      </p:sp>
    </p:spTree>
    <p:extLst>
      <p:ext uri="{BB962C8B-B14F-4D97-AF65-F5344CB8AC3E}">
        <p14:creationId xmlns:p14="http://schemas.microsoft.com/office/powerpoint/2010/main" val="45048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Font typeface="Lato Light"/>
              <a:buNone/>
            </a:pPr>
            <a:r>
              <a:rPr lang="en-US" sz="4400" b="1" i="0" u="none" strike="noStrike" cap="none" dirty="0">
                <a:solidFill>
                  <a:schemeClr val="tx1"/>
                </a:solidFill>
                <a:latin typeface="Lato Light"/>
                <a:ea typeface="Lato Light"/>
                <a:cs typeface="Lato Light"/>
                <a:sym typeface="Lato Light"/>
              </a:rPr>
              <a:t>UIUC HPC Results</a:t>
            </a:r>
            <a:endParaRPr sz="4400" b="1" i="0" u="none" strike="noStrike" cap="none" dirty="0">
              <a:solidFill>
                <a:schemeClr val="tx1"/>
              </a:solidFill>
              <a:latin typeface="Lato Light"/>
              <a:ea typeface="Lato Light"/>
              <a:cs typeface="Lato Light"/>
              <a:sym typeface="Lato Light"/>
            </a:endParaRPr>
          </a:p>
        </p:txBody>
      </p:sp>
      <p:sp>
        <p:nvSpPr>
          <p:cNvPr id="268" name="Shape 26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1"/>
              </a:buClr>
              <a:buSzPts val="2800"/>
              <a:buFont typeface="Arial"/>
              <a:buChar char="•"/>
            </a:pPr>
            <a:r>
              <a:rPr lang="en-US" sz="2800" b="0" i="0" u="none" strike="noStrike" cap="none" dirty="0">
                <a:solidFill>
                  <a:schemeClr val="tx1"/>
                </a:solidFill>
                <a:latin typeface="Lato Light"/>
                <a:ea typeface="Lato Light"/>
                <a:cs typeface="Lato Light"/>
                <a:sym typeface="Lato Light"/>
              </a:rPr>
              <a:t>Traditional processing time: 27 minutes</a:t>
            </a:r>
            <a:endParaRPr dirty="0">
              <a:solidFill>
                <a:schemeClr val="tx1"/>
              </a:solidFill>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dirty="0">
                <a:solidFill>
                  <a:schemeClr val="tx1"/>
                </a:solidFill>
                <a:latin typeface="Lato Light"/>
                <a:ea typeface="Lato Light"/>
                <a:cs typeface="Lato Light"/>
                <a:sym typeface="Lato Light"/>
              </a:rPr>
              <a:t>HPC processing time : 3 minutes</a:t>
            </a:r>
            <a:endParaRPr dirty="0">
              <a:solidFill>
                <a:schemeClr val="tx1"/>
              </a:solidFill>
            </a:endParaRPr>
          </a:p>
        </p:txBody>
      </p:sp>
      <p:pic>
        <p:nvPicPr>
          <p:cNvPr id="269" name="Shape 269"/>
          <p:cNvPicPr preferRelativeResize="0"/>
          <p:nvPr/>
        </p:nvPicPr>
        <p:blipFill rotWithShape="1">
          <a:blip r:embed="rId3">
            <a:alphaModFix/>
          </a:blip>
          <a:srcRect/>
          <a:stretch/>
        </p:blipFill>
        <p:spPr>
          <a:xfrm>
            <a:off x="3588754" y="3353498"/>
            <a:ext cx="5014491" cy="2958402"/>
          </a:xfrm>
          <a:prstGeom prst="rect">
            <a:avLst/>
          </a:prstGeom>
          <a:noFill/>
          <a:ln w="9525" cap="flat" cmpd="sng">
            <a:solidFill>
              <a:srgbClr val="30FF88"/>
            </a:solidFill>
            <a:prstDash val="solid"/>
            <a:round/>
            <a:headEnd type="none" w="med" len="med"/>
            <a:tailEnd type="none" w="med" len="med"/>
          </a:ln>
        </p:spPr>
      </p:pic>
    </p:spTree>
    <p:extLst>
      <p:ext uri="{BB962C8B-B14F-4D97-AF65-F5344CB8AC3E}">
        <p14:creationId xmlns:p14="http://schemas.microsoft.com/office/powerpoint/2010/main" val="2496820342"/>
      </p:ext>
    </p:extLst>
  </p:cSld>
  <p:clrMapOvr>
    <a:masterClrMapping/>
  </p:clrMapOvr>
</p:sld>
</file>

<file path=ppt/theme/theme1.xml><?xml version="1.0" encoding="utf-8"?>
<a:theme xmlns:a="http://schemas.openxmlformats.org/drawingml/2006/main" name="Basis">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2078</TotalTime>
  <Words>603</Words>
  <Application>Microsoft Office PowerPoint</Application>
  <PresentationFormat>Widescreen</PresentationFormat>
  <Paragraphs>104</Paragraphs>
  <Slides>25</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Corbel</vt:lpstr>
      <vt:lpstr>Lato</vt:lpstr>
      <vt:lpstr>Lato Light</vt:lpstr>
      <vt:lpstr>Basis</vt:lpstr>
      <vt:lpstr>PowerPoint Presentation</vt:lpstr>
      <vt:lpstr>Intermediate GIS</vt:lpstr>
      <vt:lpstr>Plan for this week</vt:lpstr>
      <vt:lpstr>Instructor and Teaching Assistant</vt:lpstr>
      <vt:lpstr>My Background</vt:lpstr>
      <vt:lpstr>PowerPoint Presentation</vt:lpstr>
      <vt:lpstr>PowerPoint Presentation</vt:lpstr>
      <vt:lpstr>UIUC Results</vt:lpstr>
      <vt:lpstr>UIUC HPC Results</vt:lpstr>
      <vt:lpstr>UIUC vs. Jean-Lafitte</vt:lpstr>
      <vt:lpstr>Jean-Lafitte PMF Results </vt:lpstr>
      <vt:lpstr>Jean-Lafitte Results </vt:lpstr>
      <vt:lpstr>PowerPoint Presentation</vt:lpstr>
      <vt:lpstr>PowerPoint Presentation</vt:lpstr>
      <vt:lpstr>PowerPoint Presentation</vt:lpstr>
      <vt:lpstr>PowerPoint Presentation</vt:lpstr>
      <vt:lpstr>Introduce yourselves</vt:lpstr>
      <vt:lpstr>Lectures &amp; Labs</vt:lpstr>
      <vt:lpstr>Course Objectives</vt:lpstr>
      <vt:lpstr>Prerequisites and textbook</vt:lpstr>
      <vt:lpstr>ArcGIS &amp; Slack</vt:lpstr>
      <vt:lpstr>Grading</vt:lpstr>
      <vt:lpstr>Final Project</vt:lpstr>
      <vt:lpstr>Class Thursday: GIS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GIS</dc:title>
  <dc:creator>Jim Coll</dc:creator>
  <cp:lastModifiedBy>Jim Coll</cp:lastModifiedBy>
  <cp:revision>22</cp:revision>
  <dcterms:created xsi:type="dcterms:W3CDTF">2018-01-15T04:40:42Z</dcterms:created>
  <dcterms:modified xsi:type="dcterms:W3CDTF">2018-01-16T15:40:55Z</dcterms:modified>
</cp:coreProperties>
</file>